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66" r:id="rId5"/>
    <p:sldId id="263" r:id="rId6"/>
    <p:sldId id="260" r:id="rId7"/>
    <p:sldId id="261" r:id="rId8"/>
    <p:sldId id="262" r:id="rId9"/>
    <p:sldId id="267" r:id="rId10"/>
    <p:sldId id="264" r:id="rId11"/>
    <p:sldId id="259" r:id="rId12"/>
    <p:sldId id="265" r:id="rId13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0F009-840A-4C3B-A342-FDCFC558607F}" type="datetimeFigureOut">
              <a:rPr lang="fi-FI" smtClean="0"/>
              <a:t>8.11.2017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FD3D9-9AF7-489F-86E7-BFB8C1875A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3845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8558-F98C-4B12-980F-70AC8BB306C9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7AC81-8E34-42E2-B0C4-AF4E35711A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86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8558-F98C-4B12-980F-70AC8BB306C9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7AC81-8E34-42E2-B0C4-AF4E35711A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473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8558-F98C-4B12-980F-70AC8BB306C9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7AC81-8E34-42E2-B0C4-AF4E35711A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06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8558-F98C-4B12-980F-70AC8BB306C9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7AC81-8E34-42E2-B0C4-AF4E35711A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257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8558-F98C-4B12-980F-70AC8BB306C9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7AC81-8E34-42E2-B0C4-AF4E35711A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20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8558-F98C-4B12-980F-70AC8BB306C9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7AC81-8E34-42E2-B0C4-AF4E35711A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63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8558-F98C-4B12-980F-70AC8BB306C9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7AC81-8E34-42E2-B0C4-AF4E35711A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861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8558-F98C-4B12-980F-70AC8BB306C9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7AC81-8E34-42E2-B0C4-AF4E35711A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7476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8558-F98C-4B12-980F-70AC8BB306C9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7AC81-8E34-42E2-B0C4-AF4E35711A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9244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8558-F98C-4B12-980F-70AC8BB306C9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7AC81-8E34-42E2-B0C4-AF4E35711A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3429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8558-F98C-4B12-980F-70AC8BB306C9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7AC81-8E34-42E2-B0C4-AF4E35711A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838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A8558-F98C-4B12-980F-70AC8BB306C9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7AC81-8E34-42E2-B0C4-AF4E35711A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988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u.jarvensivu@simppelisti.fi" TargetMode="External"/><Relationship Id="rId2" Type="http://schemas.openxmlformats.org/officeDocument/2006/relationships/hyperlink" Target="mailto:anu.jarvensivu@uta.fi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Miten pärjätä kun työelämä, työsuhteet ja työyhteisöt muuttuvat</a:t>
            </a:r>
            <a:r>
              <a:rPr lang="fi-FI" b="1" dirty="0" smtClean="0"/>
              <a:t>?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94466"/>
            <a:ext cx="9144000" cy="1655762"/>
          </a:xfrm>
        </p:spPr>
        <p:txBody>
          <a:bodyPr/>
          <a:lstStyle/>
          <a:p>
            <a:r>
              <a:rPr lang="fi-FI" dirty="0" smtClean="0"/>
              <a:t>FT, </a:t>
            </a:r>
            <a:r>
              <a:rPr lang="fi-FI" dirty="0" err="1" smtClean="0"/>
              <a:t>dos</a:t>
            </a:r>
            <a:r>
              <a:rPr lang="fi-FI" dirty="0" smtClean="0"/>
              <a:t>. Anu </a:t>
            </a:r>
            <a:r>
              <a:rPr lang="fi-FI" dirty="0"/>
              <a:t>Järvensivu, </a:t>
            </a:r>
            <a:r>
              <a:rPr lang="fi-FI" dirty="0" smtClean="0"/>
              <a:t>yliopistotutkija, Tampereen yliopisto</a:t>
            </a:r>
            <a:endParaRPr lang="fi-FI" dirty="0"/>
          </a:p>
          <a:p>
            <a:r>
              <a:rPr lang="fi-FI" u="sng" dirty="0">
                <a:hlinkClick r:id="rId2"/>
              </a:rPr>
              <a:t>anu.jarvensivu@uta.fi</a:t>
            </a:r>
            <a:r>
              <a:rPr lang="fi-FI" dirty="0"/>
              <a:t> tai </a:t>
            </a:r>
            <a:r>
              <a:rPr lang="fi-FI" u="sng" dirty="0" smtClean="0">
                <a:hlinkClick r:id="rId3"/>
              </a:rPr>
              <a:t>anu.jarvensivu@simppelisti.fi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8626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171942"/>
            <a:ext cx="11217499" cy="132556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Mistä saavuttaa turvallisuuden tunne ennustettavien polkujen jälkeisessä yhteiskunnassa?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944" y="1497506"/>
            <a:ext cx="10709856" cy="517375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Yleistyvät epävarmuuden kokemukset uhkana</a:t>
            </a:r>
          </a:p>
          <a:p>
            <a:pPr lvl="1"/>
            <a:r>
              <a:rPr lang="fi-FI" dirty="0" smtClean="0">
                <a:solidFill>
                  <a:srgbClr val="FF0000"/>
                </a:solidFill>
              </a:rPr>
              <a:t>Toivottomuus, lamaantuminen, uupumus…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Itsetunto ja itseluottamus</a:t>
            </a:r>
          </a:p>
          <a:p>
            <a:pPr lvl="1"/>
            <a:r>
              <a:rPr lang="fi-FI" dirty="0" smtClean="0"/>
              <a:t>Kuva itsestä pärjäävänä, oppivana = </a:t>
            </a:r>
            <a:r>
              <a:rPr lang="fi-FI" dirty="0" err="1" smtClean="0"/>
              <a:t>minäpystyvyys</a:t>
            </a:r>
            <a:endParaRPr lang="fi-FI" dirty="0" smtClean="0"/>
          </a:p>
          <a:p>
            <a:pPr lvl="1"/>
            <a:r>
              <a:rPr lang="fi-FI" dirty="0" smtClean="0"/>
              <a:t>Voidaan tukea kasvatuksessa, koulussa, puhetavoissa, myös työpoliittisissa toimissa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Henkilökohtaiset ”turvaverkot” = tutut yhteistyösuhteet</a:t>
            </a:r>
          </a:p>
          <a:p>
            <a:pPr lvl="1"/>
            <a:r>
              <a:rPr lang="fi-FI" dirty="0" smtClean="0"/>
              <a:t>Maine hyvänä työntekijänä tärkeä</a:t>
            </a:r>
          </a:p>
          <a:p>
            <a:pPr lvl="1"/>
            <a:r>
              <a:rPr lang="fi-FI" dirty="0" err="1" smtClean="0"/>
              <a:t>Virtuaalisosiaalisuus</a:t>
            </a:r>
            <a:r>
              <a:rPr lang="fi-FI" dirty="0" smtClean="0"/>
              <a:t> ja sen pelisäännöt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Aktiivinen monityösuhteisuuden rakentaminen</a:t>
            </a:r>
          </a:p>
          <a:p>
            <a:pPr lvl="1"/>
            <a:r>
              <a:rPr lang="fi-FI" dirty="0" smtClean="0"/>
              <a:t>Lineaarisen polun ajatuksesta kolmiulotteiseen kudelmamalliin</a:t>
            </a:r>
          </a:p>
          <a:p>
            <a:pPr lvl="1"/>
            <a:r>
              <a:rPr lang="fi-FI" dirty="0" smtClean="0"/>
              <a:t>Useita työnantajia, ammatteja, sivutoimiyrittäjyyttä, sijoittamista…</a:t>
            </a:r>
          </a:p>
          <a:p>
            <a:pPr lvl="1"/>
            <a:r>
              <a:rPr lang="fi-FI" dirty="0" smtClean="0"/>
              <a:t>Varasuunnitelmia ja kykyä havaita mahdollisuuksia ja tarttua niihin nopeasti</a:t>
            </a:r>
          </a:p>
          <a:p>
            <a:pPr lvl="1"/>
            <a:r>
              <a:rPr lang="fi-FI" dirty="0" smtClean="0"/>
              <a:t>Esteitä mm. institutionaalinen lokeroiminen yhteen statukseen, kilpailevan toiminnan kiellot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2367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580" y="94669"/>
            <a:ext cx="10515600" cy="1051551"/>
          </a:xfrm>
        </p:spPr>
        <p:txBody>
          <a:bodyPr/>
          <a:lstStyle/>
          <a:p>
            <a:r>
              <a:rPr lang="fi-FI" dirty="0" smtClean="0"/>
              <a:t>Miten rakentuu osallisuuden kokemus?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580" y="1146220"/>
            <a:ext cx="10671220" cy="5486399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Ihmisen ääni puuttuu tulevaisuusselonteosta.</a:t>
            </a:r>
          </a:p>
          <a:p>
            <a:r>
              <a:rPr lang="fi-FI" dirty="0"/>
              <a:t>O</a:t>
            </a:r>
            <a:r>
              <a:rPr lang="fi-FI" dirty="0" smtClean="0"/>
              <a:t>n hyvä kysyä ihmisiltä, millaista työtä voidaan pitää merkityksellisenä, arvokkaana, ihanteellisena ja kohtuullisena.</a:t>
            </a:r>
          </a:p>
          <a:p>
            <a:pPr lvl="1"/>
            <a:r>
              <a:rPr lang="fi-FI" dirty="0" smtClean="0"/>
              <a:t>Rakentaa myös siltaa työn tulevaisuutta koskevien puhetapojen välille.</a:t>
            </a:r>
            <a:endParaRPr lang="fi-FI" dirty="0" smtClean="0"/>
          </a:p>
          <a:p>
            <a:r>
              <a:rPr lang="fi-FI" dirty="0" smtClean="0"/>
              <a:t>Tavalliset ihmiset mukaan tulevaisuuden työelämän määrittelyyn asiantuntijoiden ja päätöksentekijöiden ohella!</a:t>
            </a:r>
          </a:p>
          <a:p>
            <a:pPr lvl="1"/>
            <a:r>
              <a:rPr lang="fi-FI" dirty="0" smtClean="0"/>
              <a:t>Kattava arvokeskustelu tärkeää murrostilanteessa, kun tarvitaan isoja institutionaalisia muutoksia.</a:t>
            </a:r>
          </a:p>
          <a:p>
            <a:pPr lvl="1"/>
            <a:r>
              <a:rPr lang="fi-FI" dirty="0" err="1" smtClean="0"/>
              <a:t>Digitalisaatio</a:t>
            </a:r>
            <a:r>
              <a:rPr lang="fi-FI" dirty="0" smtClean="0"/>
              <a:t> mahdollistaa laajaa suoraa osallistumista.</a:t>
            </a:r>
          </a:p>
          <a:p>
            <a:pPr lvl="1"/>
            <a:r>
              <a:rPr lang="fi-FI" dirty="0" smtClean="0"/>
              <a:t>Osallistumisen tai kysymisen tavan ei tarvitse olla tylsä: digitaaliset motivoivat sovellukset (ml. </a:t>
            </a:r>
            <a:r>
              <a:rPr lang="fi-FI" dirty="0" err="1"/>
              <a:t>p</a:t>
            </a:r>
            <a:r>
              <a:rPr lang="fi-FI" dirty="0" err="1" smtClean="0"/>
              <a:t>elillistetyt</a:t>
            </a:r>
            <a:r>
              <a:rPr lang="fi-FI" dirty="0" smtClean="0"/>
              <a:t> tutkimusvälineet ja osallistumisen instrumentit)</a:t>
            </a:r>
          </a:p>
          <a:p>
            <a:pPr lvl="1"/>
            <a:r>
              <a:rPr lang="fi-FI" dirty="0" smtClean="0"/>
              <a:t>Jatkuva datan kerryttäminen ja päivittyvä kuva kertaluonteisten tiedustelujen sijaan.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ästä voidaan jatkaa </a:t>
            </a:r>
            <a:r>
              <a:rPr lang="fi-FI" dirty="0" smtClean="0">
                <a:sym typeface="Wingdings" panose="05000000000000000000" pitchFamily="2" charset="2"/>
              </a:rPr>
              <a:t>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6107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7882"/>
            <a:ext cx="10515600" cy="3477295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Ihmiset pärjäävät omannäköisessään työssä ja yhteiskunnassa, jonka tavoitteen asettamiseen ja instituutioiden rakentamiseen he ovat saaneet osallistua.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40036"/>
            <a:ext cx="10515600" cy="14069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4400" dirty="0" smtClean="0"/>
              <a:t>Kiitos!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617011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3305"/>
            <a:ext cx="10515600" cy="1325563"/>
          </a:xfrm>
        </p:spPr>
        <p:txBody>
          <a:bodyPr/>
          <a:lstStyle/>
          <a:p>
            <a:r>
              <a:rPr lang="fi-FI" dirty="0" smtClean="0"/>
              <a:t>Kahdesta keskustelusta jaettuun ymmärrykseen työn murroksesta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102"/>
            <a:ext cx="10515600" cy="5177306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Kaksi erilaista työn tyyppiä</a:t>
            </a:r>
          </a:p>
          <a:p>
            <a:pPr lvl="1"/>
            <a:r>
              <a:rPr lang="fi-FI" dirty="0" smtClean="0"/>
              <a:t>Tarve silloittaa, </a:t>
            </a:r>
            <a:r>
              <a:rPr lang="fi-FI" dirty="0" err="1" smtClean="0"/>
              <a:t>kohtauttaa</a:t>
            </a:r>
            <a:r>
              <a:rPr lang="fi-FI" dirty="0" smtClean="0"/>
              <a:t> -&gt; politiikkatoimet</a:t>
            </a:r>
          </a:p>
          <a:p>
            <a:pPr lvl="1"/>
            <a:r>
              <a:rPr lang="fi-FI" dirty="0" smtClean="0"/>
              <a:t>Vanha jaottelu</a:t>
            </a:r>
          </a:p>
          <a:p>
            <a:pPr lvl="1"/>
            <a:r>
              <a:rPr lang="fi-FI" dirty="0" smtClean="0"/>
              <a:t>Karrikoitu, ääripäät monimutkaisesta kokonaisuudesta</a:t>
            </a:r>
          </a:p>
          <a:p>
            <a:pPr lvl="1"/>
            <a:r>
              <a:rPr lang="fi-FI" dirty="0" smtClean="0"/>
              <a:t>Työn muutoksen kannalta relevantti: monelle samankaltaisesta säännöllisestä ”vakityöstä” kohti moninaista ja henkilökohtaista ”omaa työtä” (Järvensivu 2010, Tapaus työelämä - ja voiko sitä muuttaa? TUP)</a:t>
            </a:r>
          </a:p>
          <a:p>
            <a:pPr lvl="1"/>
            <a:r>
              <a:rPr lang="fi-FI" dirty="0" smtClean="0"/>
              <a:t>Kyse myös vähenevästä ja kasvavasta työn tyypistä</a:t>
            </a:r>
          </a:p>
          <a:p>
            <a:r>
              <a:rPr lang="fi-FI" dirty="0" smtClean="0"/>
              <a:t>Pärjäämisen kannalta</a:t>
            </a:r>
          </a:p>
          <a:p>
            <a:pPr lvl="1"/>
            <a:r>
              <a:rPr lang="fi-FI" dirty="0" smtClean="0"/>
              <a:t>Tyypin 1 työ lähempänä nykyistä institutionaalista ympäristöä</a:t>
            </a:r>
          </a:p>
          <a:p>
            <a:pPr lvl="1"/>
            <a:r>
              <a:rPr lang="fi-FI" dirty="0" smtClean="0"/>
              <a:t>Tyypin 2 työssä ja työllä pärjääminen suurempi dilemma ihmiselle</a:t>
            </a:r>
          </a:p>
          <a:p>
            <a:pPr lvl="2"/>
            <a:r>
              <a:rPr lang="fi-FI" dirty="0"/>
              <a:t>Y</a:t>
            </a:r>
            <a:r>
              <a:rPr lang="fi-FI" dirty="0" smtClean="0"/>
              <a:t>rittäjyys? </a:t>
            </a:r>
          </a:p>
          <a:p>
            <a:pPr lvl="2"/>
            <a:r>
              <a:rPr lang="fi-FI" dirty="0" smtClean="0"/>
              <a:t>Alkutuotantoon pohjaava yhteiskunta 60-70 vuotta sitten</a:t>
            </a:r>
          </a:p>
          <a:p>
            <a:pPr lvl="2"/>
            <a:r>
              <a:rPr lang="fi-FI" dirty="0" smtClean="0"/>
              <a:t>Enemmänkin dilemma yhteiskunnalle, sääntelylle ja instituutioille?</a:t>
            </a:r>
          </a:p>
          <a:p>
            <a:pPr lvl="2"/>
            <a:r>
              <a:rPr lang="fi-FI" dirty="0" smtClean="0"/>
              <a:t>Ihminenkin muuttunut, tottunut rakenteisiin ja pärjäämisstrategioihin</a:t>
            </a:r>
          </a:p>
        </p:txBody>
      </p:sp>
    </p:spTree>
    <p:extLst>
      <p:ext uri="{BB962C8B-B14F-4D97-AF65-F5344CB8AC3E}">
        <p14:creationId xmlns:p14="http://schemas.microsoft.com/office/powerpoint/2010/main" val="4215702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1417"/>
            <a:ext cx="10515600" cy="1325563"/>
          </a:xfrm>
        </p:spPr>
        <p:txBody>
          <a:bodyPr/>
          <a:lstStyle/>
          <a:p>
            <a:r>
              <a:rPr lang="fi-FI" dirty="0" smtClean="0"/>
              <a:t>Pärjääminen edellyttää keskusteluja työn käsitteestä ja tavoitteesta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1527"/>
            <a:ext cx="10515600" cy="4579983"/>
          </a:xfrm>
        </p:spPr>
        <p:txBody>
          <a:bodyPr>
            <a:normAutofit/>
          </a:bodyPr>
          <a:lstStyle/>
          <a:p>
            <a:r>
              <a:rPr lang="fi-FI" dirty="0" smtClean="0"/>
              <a:t>Tarve käsitteiden määrittelylle</a:t>
            </a:r>
          </a:p>
          <a:p>
            <a:r>
              <a:rPr lang="fi-FI" dirty="0" smtClean="0"/>
              <a:t>Mitä voidaan pitää työnä? </a:t>
            </a:r>
          </a:p>
          <a:p>
            <a:pPr lvl="1"/>
            <a:r>
              <a:rPr lang="fi-FI" dirty="0" smtClean="0"/>
              <a:t>Mikä on työyhteisö, työpaikka, työntekijä, johtaja jne.?</a:t>
            </a:r>
          </a:p>
          <a:p>
            <a:pPr lvl="1"/>
            <a:r>
              <a:rPr lang="fi-FI" dirty="0" smtClean="0"/>
              <a:t>Mitä on työttömyys ja voiko se olla pitkäkestoisesti osittaista?</a:t>
            </a:r>
            <a:r>
              <a:rPr lang="fi-FI" dirty="0" smtClean="0"/>
              <a:t> </a:t>
            </a:r>
          </a:p>
          <a:p>
            <a:r>
              <a:rPr lang="fi-FI" dirty="0" smtClean="0"/>
              <a:t>Tarve yhteiskunnalliselle arvokeskustelulle</a:t>
            </a:r>
          </a:p>
          <a:p>
            <a:pPr lvl="1"/>
            <a:r>
              <a:rPr lang="fi-FI" dirty="0" smtClean="0"/>
              <a:t>Eriarvoistumisen riskit ilmeisiä</a:t>
            </a:r>
            <a:endParaRPr lang="fi-FI" dirty="0" smtClean="0"/>
          </a:p>
          <a:p>
            <a:pPr lvl="1"/>
            <a:r>
              <a:rPr lang="fi-FI" dirty="0" smtClean="0"/>
              <a:t>Milloin ihminen on tehnyt velvollisuutensa yhteiskunnan jäsenenä?</a:t>
            </a:r>
          </a:p>
          <a:p>
            <a:r>
              <a:rPr lang="fi-FI" dirty="0" smtClean="0"/>
              <a:t>Sosiaaliturvan uudelleen pohtiminen: perustulo, osallisuustulo, perustili…</a:t>
            </a:r>
          </a:p>
        </p:txBody>
      </p:sp>
    </p:spTree>
    <p:extLst>
      <p:ext uri="{BB962C8B-B14F-4D97-AF65-F5344CB8AC3E}">
        <p14:creationId xmlns:p14="http://schemas.microsoft.com/office/powerpoint/2010/main" val="3056989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944" y="194144"/>
            <a:ext cx="10709856" cy="1325563"/>
          </a:xfrm>
        </p:spPr>
        <p:txBody>
          <a:bodyPr/>
          <a:lstStyle/>
          <a:p>
            <a:r>
              <a:rPr lang="fi-FI" dirty="0" smtClean="0"/>
              <a:t>Keskeisiä muutoksia pärjäämisen ympäristössä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9707"/>
            <a:ext cx="10515600" cy="4657256"/>
          </a:xfrm>
        </p:spPr>
        <p:txBody>
          <a:bodyPr/>
          <a:lstStyle/>
          <a:p>
            <a:r>
              <a:rPr lang="fi-FI" dirty="0" smtClean="0"/>
              <a:t>Työsuhdemallien ja ansainnan virtojen moninaistuminen</a:t>
            </a:r>
          </a:p>
          <a:p>
            <a:r>
              <a:rPr lang="fi-FI" dirty="0" smtClean="0"/>
              <a:t>Työyhteisöjen moninaistuminen</a:t>
            </a:r>
          </a:p>
          <a:p>
            <a:r>
              <a:rPr lang="fi-FI" dirty="0" smtClean="0"/>
              <a:t>Työn teon paikkojen monipuolistuminen</a:t>
            </a:r>
          </a:p>
          <a:p>
            <a:r>
              <a:rPr lang="fi-FI" dirty="0" smtClean="0"/>
              <a:t>Työn organisoinnin ja johtamisen hajautuminen ja rytmin nopeutuminen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7281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>
          <a:xfrm>
            <a:off x="406774" y="134066"/>
            <a:ext cx="10781713" cy="8318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i-FI" altLang="fi-FI" dirty="0" smtClean="0">
                <a:ea typeface="ＭＳ Ｐゴシック" panose="020B0600070205080204" pitchFamily="34" charset="-128"/>
              </a:rPr>
              <a:t>(Palkka)työntekijä ja työsuhde -&gt; monityösuhteisuus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>
          <a:xfrm>
            <a:off x="406774" y="1275008"/>
            <a:ext cx="11408899" cy="54722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i-FI" altLang="fi-FI" i="1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Roolien ja statusten muutoksia </a:t>
            </a:r>
          </a:p>
          <a:p>
            <a:pPr>
              <a:defRPr/>
            </a:pPr>
            <a:r>
              <a:rPr lang="fi-FI" altLang="fi-FI" i="1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Monityösuhteisuus </a:t>
            </a:r>
          </a:p>
          <a:p>
            <a:pPr lvl="1">
              <a:defRPr/>
            </a:pPr>
            <a:r>
              <a:rPr lang="fi-FI" altLang="fi-FI" sz="28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Yhtä </a:t>
            </a:r>
            <a:r>
              <a:rPr lang="fi-FI" altLang="fi-FI" sz="28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aikaa (ja peräkkäin) useita työsuhteita / </a:t>
            </a:r>
            <a:r>
              <a:rPr lang="fi-FI" altLang="fi-FI" sz="2800" dirty="0" err="1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itsensätyöllistämistä</a:t>
            </a:r>
            <a:r>
              <a:rPr lang="fi-FI" altLang="fi-FI" sz="28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/ yrittäjyyttä / ansainnan virtoja ml. pääomatulot</a:t>
            </a:r>
          </a:p>
          <a:p>
            <a:pPr lvl="1">
              <a:defRPr/>
            </a:pPr>
            <a:r>
              <a:rPr lang="fi-FI" altLang="fi-FI" sz="28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C2C, alustatalouden monet muodot</a:t>
            </a:r>
          </a:p>
          <a:p>
            <a:pPr lvl="1">
              <a:defRPr/>
            </a:pPr>
            <a:r>
              <a:rPr lang="fi-FI" altLang="fi-FI" sz="28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Sekä ”hyväosaisia” että ”huono-osaisia” </a:t>
            </a:r>
            <a:endParaRPr lang="fi-FI" altLang="fi-FI" sz="2800" dirty="0" smtClean="0"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lvl="1">
              <a:defRPr/>
            </a:pPr>
            <a:r>
              <a:rPr lang="fi-FI" altLang="fi-FI" sz="28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käsite</a:t>
            </a:r>
            <a:r>
              <a:rPr lang="fi-FI" altLang="fi-FI" sz="28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: Järvensivu 2014, Tarinoita suomalaisesta työelämästä, </a:t>
            </a:r>
            <a:r>
              <a:rPr lang="fi-FI" altLang="fi-FI" sz="28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Työterveyslaitos</a:t>
            </a:r>
            <a:endParaRPr lang="fi-FI" altLang="fi-FI" sz="2800" dirty="0"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F49276-18B6-4F66-BF3E-56C167E1889A}" type="datetime1">
              <a:rPr lang="fi-FI" smtClean="0"/>
              <a:pPr>
                <a:defRPr/>
              </a:pPr>
              <a:t>7.11.2017</a:t>
            </a:fld>
            <a:endParaRPr lang="fi-FI"/>
          </a:p>
        </p:txBody>
      </p:sp>
      <p:sp>
        <p:nvSpPr>
          <p:cNvPr id="13107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Segoe UI Semilight" panose="020B0402040204020203" pitchFamily="34" charset="0"/>
                <a:cs typeface="Segoe UI" panose="020B050204020402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Segoe UI Semilight" panose="020B0402040204020203" pitchFamily="34" charset="0"/>
                <a:cs typeface="Segoe UI" panose="020B050204020402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3773B2F5-546C-44B5-866F-AA4614FE7AA4}" type="slidenum">
              <a:rPr lang="fi-FI" altLang="fi-FI" sz="900">
                <a:solidFill>
                  <a:srgbClr val="0B0B0C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5</a:t>
            </a:fld>
            <a:endParaRPr lang="fi-FI" altLang="fi-FI" sz="900">
              <a:solidFill>
                <a:srgbClr val="0B0B0C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468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itle 1"/>
          <p:cNvSpPr>
            <a:spLocks noGrp="1"/>
          </p:cNvSpPr>
          <p:nvPr>
            <p:ph type="title"/>
          </p:nvPr>
        </p:nvSpPr>
        <p:spPr>
          <a:xfrm>
            <a:off x="353573" y="128767"/>
            <a:ext cx="8507413" cy="836612"/>
          </a:xfrm>
        </p:spPr>
        <p:txBody>
          <a:bodyPr>
            <a:normAutofit/>
          </a:bodyPr>
          <a:lstStyle/>
          <a:p>
            <a:r>
              <a:rPr lang="fi-FI" altLang="fi-FI" sz="4000" dirty="0">
                <a:ea typeface="ＭＳ Ｐゴシック" panose="020B0600070205080204" pitchFamily="34" charset="-128"/>
              </a:rPr>
              <a:t>Työyhteisö -&gt; työyhteisöjen kudelmat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353573" y="965379"/>
            <a:ext cx="11718387" cy="5761037"/>
          </a:xfrm>
        </p:spPr>
        <p:txBody>
          <a:bodyPr>
            <a:normAutofit/>
          </a:bodyPr>
          <a:lstStyle/>
          <a:p>
            <a:pPr marL="342900" lvl="1" indent="-342900">
              <a:defRPr/>
            </a:pPr>
            <a:r>
              <a:rPr lang="fi-FI" dirty="0" smtClean="0">
                <a:ea typeface="ＭＳ Ｐゴシック" pitchFamily="34" charset="-128"/>
                <a:cs typeface="ＭＳ Ｐゴシック" pitchFamily="34" charset="-128"/>
              </a:rPr>
              <a:t>Yksilölliset </a:t>
            </a:r>
            <a:r>
              <a:rPr lang="fi-FI" dirty="0">
                <a:ea typeface="ＭＳ Ｐゴシック" pitchFamily="34" charset="-128"/>
                <a:cs typeface="ＭＳ Ｐゴシック" pitchFamily="34" charset="-128"/>
              </a:rPr>
              <a:t>työyhteisökudelmat – kompleksisia, silppuisia</a:t>
            </a:r>
          </a:p>
          <a:p>
            <a:pPr marL="857250" lvl="1" indent="-457200">
              <a:buFont typeface="Arial" charset="0"/>
              <a:buChar char="•"/>
              <a:defRPr/>
            </a:pPr>
            <a:r>
              <a:rPr lang="fi-FI" dirty="0">
                <a:ea typeface="ＭＳ Ｐゴシック" pitchFamily="34" charset="-128"/>
                <a:cs typeface="ＭＳ Ｐゴシック" pitchFamily="34" charset="-128"/>
              </a:rPr>
              <a:t>Perinteisiä työyhteisöjä hajoaa</a:t>
            </a:r>
          </a:p>
          <a:p>
            <a:pPr marL="857250" lvl="1" indent="-457200">
              <a:buFont typeface="Arial" charset="0"/>
              <a:buChar char="•"/>
              <a:defRPr/>
            </a:pPr>
            <a:r>
              <a:rPr lang="fi-FI" dirty="0">
                <a:ea typeface="ＭＳ Ｐゴシック" pitchFamily="34" charset="-128"/>
                <a:cs typeface="ＭＳ Ｐゴシック" pitchFamily="34" charset="-128"/>
              </a:rPr>
              <a:t>Kuulutaan useisiin, muuntuviin, moninaisin tavoin </a:t>
            </a:r>
            <a:r>
              <a:rPr lang="fi-FI" dirty="0" smtClean="0">
                <a:ea typeface="ＭＳ Ｐゴシック" pitchFamily="34" charset="-128"/>
                <a:cs typeface="ＭＳ Ｐゴシック" pitchFamily="34" charset="-128"/>
              </a:rPr>
              <a:t>määrittyviin</a:t>
            </a:r>
          </a:p>
          <a:p>
            <a:pPr marL="857250" lvl="1" indent="-457200">
              <a:buFont typeface="Arial" charset="0"/>
              <a:buChar char="•"/>
              <a:defRPr/>
            </a:pPr>
            <a:r>
              <a:rPr lang="fi-FI" dirty="0" err="1" smtClean="0">
                <a:ea typeface="ＭＳ Ｐゴシック" pitchFamily="34" charset="-128"/>
                <a:cs typeface="ＭＳ Ｐゴシック" pitchFamily="34" charset="-128"/>
              </a:rPr>
              <a:t>Kasvokkaisia</a:t>
            </a:r>
            <a:r>
              <a:rPr lang="fi-FI" dirty="0" smtClean="0">
                <a:ea typeface="ＭＳ Ｐゴシック" pitchFamily="34" charset="-128"/>
                <a:cs typeface="ＭＳ Ｐゴシック" pitchFamily="34" charset="-128"/>
              </a:rPr>
              <a:t> ja virtuaalisia</a:t>
            </a:r>
            <a:endParaRPr lang="fi-FI" dirty="0">
              <a:ea typeface="ＭＳ Ｐゴシック" pitchFamily="34" charset="-128"/>
              <a:cs typeface="ＭＳ Ｐゴシック" pitchFamily="34" charset="-128"/>
            </a:endParaRPr>
          </a:p>
          <a:p>
            <a:pPr marL="857250" lvl="1" indent="-457200">
              <a:buFont typeface="Arial" charset="0"/>
              <a:buChar char="•"/>
              <a:defRPr/>
            </a:pPr>
            <a:r>
              <a:rPr lang="fi-FI" dirty="0">
                <a:ea typeface="ＭＳ Ｐゴシック" pitchFamily="34" charset="-128"/>
                <a:cs typeface="ＭＳ Ｐゴシック" pitchFamily="34" charset="-128"/>
              </a:rPr>
              <a:t>Työyhteisöjen työstäminen: yhteisöjen rakentamista ja hallinnointia + oman yhteisöllisyyden (tason) sääntelyä</a:t>
            </a:r>
          </a:p>
          <a:p>
            <a:pPr marL="400050" lvl="1" indent="0">
              <a:buNone/>
              <a:defRPr/>
            </a:pPr>
            <a:endParaRPr lang="fi-FI" dirty="0">
              <a:ea typeface="ＭＳ Ｐゴシック" pitchFamily="34" charset="-128"/>
              <a:cs typeface="ＭＳ Ｐゴシック" pitchFamily="34" charset="-128"/>
            </a:endParaRPr>
          </a:p>
          <a:p>
            <a:pPr marL="457200" lvl="1" indent="-457200">
              <a:buFont typeface="Arial" charset="0"/>
              <a:buChar char="•"/>
              <a:defRPr/>
            </a:pPr>
            <a:r>
              <a:rPr lang="fi-FI" dirty="0">
                <a:ea typeface="ＭＳ Ｐゴシック" pitchFamily="34" charset="-128"/>
                <a:cs typeface="ＭＳ Ｐゴシック" pitchFamily="34" charset="-128"/>
              </a:rPr>
              <a:t>”Kevyt työyhteisöllisyys”, eli työyhteisyys?</a:t>
            </a:r>
          </a:p>
          <a:p>
            <a:pPr marL="914400" lvl="1" indent="-457200">
              <a:buFont typeface="Arial" charset="0"/>
              <a:buChar char="•"/>
              <a:defRPr/>
            </a:pPr>
            <a:r>
              <a:rPr lang="fi-FI" dirty="0" smtClean="0">
                <a:ea typeface="ＭＳ Ｐゴシック" pitchFamily="34" charset="-128"/>
                <a:cs typeface="ＭＳ Ｐゴシック" pitchFamily="34" charset="-128"/>
              </a:rPr>
              <a:t>Työyksinäisyyden riski</a:t>
            </a:r>
            <a:endParaRPr lang="fi-FI" dirty="0">
              <a:ea typeface="ＭＳ Ｐゴシック" pitchFamily="34" charset="-128"/>
              <a:cs typeface="ＭＳ Ｐゴシック" pitchFamily="34" charset="-128"/>
            </a:endParaRPr>
          </a:p>
          <a:p>
            <a:pPr marL="457200" indent="-457200">
              <a:buFont typeface="Arial" charset="0"/>
              <a:buChar char="•"/>
              <a:defRPr/>
            </a:pPr>
            <a:r>
              <a:rPr lang="fi-FI" sz="2400" dirty="0" smtClean="0">
                <a:ea typeface="ＭＳ Ｐゴシック" pitchFamily="34" charset="-128"/>
                <a:cs typeface="ＭＳ Ｐゴシック" pitchFamily="34" charset="-128"/>
              </a:rPr>
              <a:t>Uudenlainen </a:t>
            </a:r>
            <a:r>
              <a:rPr lang="fi-FI" sz="2400" dirty="0">
                <a:ea typeface="ＭＳ Ｐゴシック" pitchFamily="34" charset="-128"/>
                <a:cs typeface="ＭＳ Ｐゴシック" pitchFamily="34" charset="-128"/>
              </a:rPr>
              <a:t>työyhteisöllisyys</a:t>
            </a:r>
          </a:p>
          <a:p>
            <a:pPr lvl="1">
              <a:defRPr/>
            </a:pPr>
            <a:r>
              <a:rPr lang="fi-FI" dirty="0">
                <a:ea typeface="ＭＳ Ｐゴシック" pitchFamily="34" charset="-128"/>
                <a:cs typeface="ＭＳ Ｐゴシック" pitchFamily="34" charset="-128"/>
              </a:rPr>
              <a:t>Yhteisön jäsenillä eri työnantajia, eri työtehtäviä, vaihtelevat tekijät yhdistävät </a:t>
            </a:r>
            <a:endParaRPr lang="fi-FI" dirty="0" smtClean="0">
              <a:ea typeface="ＭＳ Ｐゴシック" pitchFamily="34" charset="-128"/>
              <a:cs typeface="ＭＳ Ｐゴシック" pitchFamily="34" charset="-128"/>
            </a:endParaRPr>
          </a:p>
          <a:p>
            <a:pPr lvl="1">
              <a:defRPr/>
            </a:pPr>
            <a:r>
              <a:rPr lang="fi-FI" dirty="0" smtClean="0">
                <a:ea typeface="ＭＳ Ｐゴシック" pitchFamily="34" charset="-128"/>
                <a:cs typeface="ＭＳ Ｐゴシック" pitchFamily="34" charset="-128"/>
              </a:rPr>
              <a:t>Verkostoissa tiiviitä ja löyhiä sidoksia</a:t>
            </a:r>
          </a:p>
          <a:p>
            <a:pPr lvl="1">
              <a:defRPr/>
            </a:pPr>
            <a:r>
              <a:rPr lang="fi-FI" dirty="0" smtClean="0">
                <a:ea typeface="ＭＳ Ｐゴシック" pitchFamily="34" charset="-128"/>
                <a:cs typeface="ＭＳ Ｐゴシック" pitchFamily="34" charset="-128"/>
              </a:rPr>
              <a:t>Pienyrittäjien ja </a:t>
            </a:r>
            <a:r>
              <a:rPr lang="fi-FI" dirty="0" err="1" smtClean="0">
                <a:ea typeface="ＭＳ Ｐゴシック" pitchFamily="34" charset="-128"/>
                <a:cs typeface="ＭＳ Ｐゴシック" pitchFamily="34" charset="-128"/>
              </a:rPr>
              <a:t>itsensätyöllistäjien</a:t>
            </a:r>
            <a:r>
              <a:rPr lang="fi-FI" dirty="0" smtClean="0">
                <a:ea typeface="ＭＳ Ｐゴシック" pitchFamily="34" charset="-128"/>
                <a:cs typeface="ＭＳ Ｐゴシック" pitchFamily="34" charset="-128"/>
              </a:rPr>
              <a:t> luottamuspohjaiset yhteistyösuhteet</a:t>
            </a:r>
            <a:endParaRPr lang="fi-FI" dirty="0">
              <a:ea typeface="ＭＳ Ｐゴシック" pitchFamily="34" charset="-128"/>
              <a:cs typeface="ＭＳ Ｐゴシック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F49276-18B6-4F66-BF3E-56C167E1889A}" type="datetime1">
              <a:rPr lang="fi-FI" smtClean="0"/>
              <a:pPr>
                <a:defRPr/>
              </a:pPr>
              <a:t>7.11.2017</a:t>
            </a:fld>
            <a:endParaRPr lang="fi-FI" dirty="0"/>
          </a:p>
        </p:txBody>
      </p:sp>
      <p:sp>
        <p:nvSpPr>
          <p:cNvPr id="13312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Segoe UI Semilight" panose="020B0402040204020203" pitchFamily="34" charset="0"/>
                <a:cs typeface="Segoe UI" panose="020B050204020402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Segoe UI Semilight" panose="020B0402040204020203" pitchFamily="34" charset="0"/>
                <a:cs typeface="Segoe UI" panose="020B050204020402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AE9F6520-B8C4-4E84-BB28-94693B198FEB}" type="slidenum">
              <a:rPr lang="fi-FI" altLang="fi-FI" sz="900">
                <a:solidFill>
                  <a:srgbClr val="0B0B0C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6</a:t>
            </a:fld>
            <a:endParaRPr lang="fi-FI" altLang="fi-FI" sz="900">
              <a:solidFill>
                <a:srgbClr val="0B0B0C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762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itle 1"/>
          <p:cNvSpPr>
            <a:spLocks noGrp="1"/>
          </p:cNvSpPr>
          <p:nvPr>
            <p:ph type="title"/>
          </p:nvPr>
        </p:nvSpPr>
        <p:spPr>
          <a:xfrm>
            <a:off x="480615" y="205503"/>
            <a:ext cx="8507413" cy="836612"/>
          </a:xfrm>
        </p:spPr>
        <p:txBody>
          <a:bodyPr>
            <a:normAutofit/>
          </a:bodyPr>
          <a:lstStyle/>
          <a:p>
            <a:r>
              <a:rPr lang="fi-FI" altLang="fi-FI" sz="4000" dirty="0" smtClean="0">
                <a:ea typeface="ＭＳ Ｐゴシック" panose="020B0600070205080204" pitchFamily="34" charset="-128"/>
              </a:rPr>
              <a:t>Työpaikka </a:t>
            </a:r>
            <a:r>
              <a:rPr lang="fi-FI" altLang="fi-FI" sz="4000" dirty="0">
                <a:ea typeface="ＭＳ Ｐゴシック" panose="020B0600070205080204" pitchFamily="34" charset="-128"/>
              </a:rPr>
              <a:t>-&gt; </a:t>
            </a:r>
            <a:r>
              <a:rPr lang="fi-FI" altLang="fi-FI" sz="4000" dirty="0" smtClean="0">
                <a:ea typeface="ＭＳ Ｐゴシック" panose="020B0600070205080204" pitchFamily="34" charset="-128"/>
              </a:rPr>
              <a:t>moninaiset työnteon paikat</a:t>
            </a:r>
            <a:endParaRPr lang="fi-FI" altLang="fi-FI" sz="4000" dirty="0">
              <a:ea typeface="ＭＳ Ｐゴシック" panose="020B0600070205080204" pitchFamily="34" charset="-128"/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80615" y="1029773"/>
            <a:ext cx="11505058" cy="556787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i-FI" dirty="0" smtClean="0">
                <a:ea typeface="ＭＳ Ｐゴシック" pitchFamily="34" charset="-128"/>
                <a:cs typeface="ＭＳ Ｐゴシック" pitchFamily="34" charset="-128"/>
              </a:rPr>
              <a:t>Mobiilityö </a:t>
            </a:r>
            <a:r>
              <a:rPr lang="fi-FI" dirty="0" smtClean="0">
                <a:ea typeface="ＭＳ Ｐゴシック" pitchFamily="34" charset="-128"/>
                <a:cs typeface="ＭＳ Ｐゴシック" pitchFamily="34" charset="-128"/>
              </a:rPr>
              <a:t>yleistynyt </a:t>
            </a:r>
            <a:endParaRPr lang="fi-FI" dirty="0">
              <a:ea typeface="ＭＳ Ｐゴシック" pitchFamily="34" charset="-128"/>
              <a:cs typeface="ＭＳ Ｐゴシック" pitchFamily="34" charset="-128"/>
            </a:endParaRPr>
          </a:p>
          <a:p>
            <a:pPr>
              <a:defRPr/>
            </a:pPr>
            <a:r>
              <a:rPr lang="fi-FI" dirty="0" smtClean="0">
                <a:ea typeface="ＭＳ Ｐゴシック" pitchFamily="34" charset="-128"/>
                <a:cs typeface="ＭＳ Ｐゴシック" pitchFamily="34" charset="-128"/>
              </a:rPr>
              <a:t>Etätyö, monipaikkainen työ yleistyy </a:t>
            </a:r>
          </a:p>
          <a:p>
            <a:pPr>
              <a:defRPr/>
            </a:pPr>
            <a:r>
              <a:rPr lang="fi-FI" dirty="0">
                <a:ea typeface="ＭＳ Ｐゴシック" pitchFamily="34" charset="-128"/>
                <a:cs typeface="ＭＳ Ｐゴシック" pitchFamily="34" charset="-128"/>
              </a:rPr>
              <a:t>Kertaluonteiset ”POP-UP-työpaikat</a:t>
            </a:r>
            <a:r>
              <a:rPr lang="fi-FI" dirty="0" smtClean="0">
                <a:ea typeface="ＭＳ Ｐゴシック" pitchFamily="34" charset="-128"/>
                <a:cs typeface="ＭＳ Ｐゴシック" pitchFamily="34" charset="-128"/>
              </a:rPr>
              <a:t>” </a:t>
            </a:r>
            <a:endParaRPr lang="fi-FI" dirty="0">
              <a:ea typeface="ＭＳ Ｐゴシック" pitchFamily="34" charset="-128"/>
              <a:cs typeface="ＭＳ Ｐゴシック" pitchFamily="34" charset="-128"/>
            </a:endParaRPr>
          </a:p>
          <a:p>
            <a:pPr lvl="1">
              <a:defRPr/>
            </a:pPr>
            <a:r>
              <a:rPr lang="fi-FI" sz="2800" dirty="0" err="1" smtClean="0">
                <a:ea typeface="ＭＳ Ｐゴシック" pitchFamily="34" charset="-128"/>
                <a:cs typeface="ＭＳ Ｐゴシック" pitchFamily="34" charset="-128"/>
              </a:rPr>
              <a:t>Hoffice</a:t>
            </a:r>
            <a:r>
              <a:rPr lang="fi-FI" sz="2800" dirty="0" smtClean="0">
                <a:ea typeface="ＭＳ Ｐゴシック" pitchFamily="34" charset="-128"/>
                <a:cs typeface="ＭＳ Ｐゴシック" pitchFamily="34" charset="-128"/>
              </a:rPr>
              <a:t>-liike </a:t>
            </a:r>
            <a:r>
              <a:rPr lang="fi-FI" sz="2800" dirty="0" err="1" smtClean="0">
                <a:ea typeface="ＭＳ Ｐゴシック" pitchFamily="34" charset="-128"/>
                <a:cs typeface="ＭＳ Ｐゴシック" pitchFamily="34" charset="-128"/>
              </a:rPr>
              <a:t>yms</a:t>
            </a:r>
            <a:r>
              <a:rPr lang="fi-FI" sz="2800" dirty="0" smtClean="0">
                <a:ea typeface="ＭＳ Ｐゴシック" pitchFamily="34" charset="-128"/>
                <a:cs typeface="ＭＳ Ｐゴシック" pitchFamily="34" charset="-128"/>
              </a:rPr>
              <a:t>?</a:t>
            </a:r>
          </a:p>
          <a:p>
            <a:pPr>
              <a:defRPr/>
            </a:pPr>
            <a:r>
              <a:rPr lang="fi-FI" dirty="0" smtClean="0">
                <a:ea typeface="ＭＳ Ｐゴシック" pitchFamily="34" charset="-128"/>
                <a:cs typeface="ＭＳ Ｐゴシック" pitchFamily="34" charset="-128"/>
              </a:rPr>
              <a:t>Yhteisölliset </a:t>
            </a:r>
            <a:r>
              <a:rPr lang="fi-FI" dirty="0">
                <a:ea typeface="ＭＳ Ｐゴシック" pitchFamily="34" charset="-128"/>
                <a:cs typeface="ＭＳ Ｐゴシック" pitchFamily="34" charset="-128"/>
              </a:rPr>
              <a:t>työtilat ja työtilayhteisöt</a:t>
            </a:r>
          </a:p>
          <a:p>
            <a:pPr lvl="1">
              <a:defRPr/>
            </a:pPr>
            <a:r>
              <a:rPr lang="fi-FI" sz="2800" dirty="0">
                <a:ea typeface="ＭＳ Ｐゴシック" pitchFamily="34" charset="-128"/>
                <a:cs typeface="ＭＳ Ｐゴシック" pitchFamily="34" charset="-128"/>
              </a:rPr>
              <a:t>Kirjavinkki: Houni, P. &amp; Ansio, H. (2015) </a:t>
            </a:r>
            <a:r>
              <a:rPr lang="fi-FI" sz="2800" i="1" dirty="0">
                <a:ea typeface="ＭＳ Ｐゴシック" pitchFamily="34" charset="-128"/>
                <a:cs typeface="ＭＳ Ｐゴシック" pitchFamily="34" charset="-128"/>
              </a:rPr>
              <a:t>Duunia kimpassa – yhteisölliset työtilat Helsingissä</a:t>
            </a:r>
            <a:r>
              <a:rPr lang="fi-FI" sz="2800" dirty="0">
                <a:ea typeface="ＭＳ Ｐゴシック" pitchFamily="34" charset="-128"/>
                <a:cs typeface="ＭＳ Ｐゴシック" pitchFamily="34" charset="-128"/>
              </a:rPr>
              <a:t>. Helsinki: Helsingin kaupunki, tietokeskus.</a:t>
            </a:r>
          </a:p>
          <a:p>
            <a:pPr lvl="1">
              <a:defRPr/>
            </a:pPr>
            <a:r>
              <a:rPr lang="fi-FI" sz="2800" dirty="0">
                <a:ea typeface="ＭＳ Ｐゴシック" pitchFamily="34" charset="-128"/>
                <a:cs typeface="ＭＳ Ｐゴシック" pitchFamily="34" charset="-128"/>
              </a:rPr>
              <a:t>”Ystävyyden hyve” perustana</a:t>
            </a:r>
          </a:p>
          <a:p>
            <a:pPr lvl="1">
              <a:defRPr/>
            </a:pPr>
            <a:r>
              <a:rPr lang="fi-FI" sz="2800" dirty="0">
                <a:ea typeface="ＭＳ Ｐゴシック" pitchFamily="34" charset="-128"/>
                <a:cs typeface="ＭＳ Ｐゴシック" pitchFamily="34" charset="-128"/>
              </a:rPr>
              <a:t>Kohtaamistalous yhtenä osana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F49276-18B6-4F66-BF3E-56C167E1889A}" type="datetime1">
              <a:rPr lang="fi-FI" smtClean="0"/>
              <a:pPr>
                <a:defRPr/>
              </a:pPr>
              <a:t>7.11.2017</a:t>
            </a:fld>
            <a:endParaRPr lang="fi-FI" dirty="0"/>
          </a:p>
        </p:txBody>
      </p:sp>
      <p:sp>
        <p:nvSpPr>
          <p:cNvPr id="13312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Segoe UI Semilight" panose="020B0402040204020203" pitchFamily="34" charset="0"/>
                <a:cs typeface="Segoe UI" panose="020B050204020402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Segoe UI Semilight" panose="020B0402040204020203" pitchFamily="34" charset="0"/>
                <a:cs typeface="Segoe UI" panose="020B050204020402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AE9F6520-B8C4-4E84-BB28-94693B198FEB}" type="slidenum">
              <a:rPr lang="fi-FI" altLang="fi-FI" sz="900">
                <a:solidFill>
                  <a:srgbClr val="0B0B0C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7</a:t>
            </a:fld>
            <a:endParaRPr lang="fi-FI" altLang="fi-FI" sz="900">
              <a:solidFill>
                <a:srgbClr val="0B0B0C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21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itle 1"/>
          <p:cNvSpPr>
            <a:spLocks noGrp="1"/>
          </p:cNvSpPr>
          <p:nvPr>
            <p:ph type="title"/>
          </p:nvPr>
        </p:nvSpPr>
        <p:spPr>
          <a:xfrm>
            <a:off x="532717" y="0"/>
            <a:ext cx="8507413" cy="984250"/>
          </a:xfrm>
        </p:spPr>
        <p:txBody>
          <a:bodyPr/>
          <a:lstStyle/>
          <a:p>
            <a:r>
              <a:rPr lang="fi-FI" altLang="fi-FI" dirty="0" smtClean="0">
                <a:ea typeface="ＭＳ Ｐゴシック" panose="020B0600070205080204" pitchFamily="34" charset="-128"/>
              </a:rPr>
              <a:t>Työn organisointi ja johtaminen -&gt;</a:t>
            </a: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379828" y="984250"/>
            <a:ext cx="11422965" cy="5737225"/>
          </a:xfrm>
        </p:spPr>
        <p:txBody>
          <a:bodyPr>
            <a:normAutofit/>
          </a:bodyPr>
          <a:lstStyle/>
          <a:p>
            <a:pPr marL="457200" indent="-457200">
              <a:defRPr/>
            </a:pPr>
            <a:r>
              <a:rPr lang="fi-FI" altLang="fi-FI" sz="32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Työn organisoituminen ”kaoottisen järjestyksen” logiikalla</a:t>
            </a:r>
          </a:p>
          <a:p>
            <a:pPr marL="914400" lvl="1" indent="-457200">
              <a:defRPr/>
            </a:pPr>
            <a:r>
              <a:rPr lang="fi-FI" altLang="fi-FI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Jatkuva itseorganisointi ja yhteisöissä organisointi</a:t>
            </a:r>
          </a:p>
          <a:p>
            <a:pPr marL="457200" indent="-457200">
              <a:defRPr/>
            </a:pPr>
            <a:r>
              <a:rPr lang="fi-FI" altLang="fi-FI" sz="32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Hajautunut ja parvijohtajuus, verkostojohtaminen sekä itsensä johtaminen</a:t>
            </a:r>
          </a:p>
          <a:p>
            <a:pPr marL="857250" lvl="1" indent="-457200">
              <a:defRPr/>
            </a:pPr>
            <a:r>
              <a:rPr lang="fi-FI" altLang="fi-FI" sz="32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Linjaorganisaation sijasta tai ohessa u</a:t>
            </a:r>
            <a:r>
              <a:rPr lang="fi-FI" altLang="fi-FI" sz="32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seita </a:t>
            </a:r>
            <a:r>
              <a:rPr lang="fi-FI" altLang="fi-FI" sz="32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esimiehiä, ristikkäisiä johtajuuksia</a:t>
            </a:r>
          </a:p>
          <a:p>
            <a:pPr marL="857250" lvl="1" indent="-457200">
              <a:defRPr/>
            </a:pPr>
            <a:r>
              <a:rPr lang="fi-FI" altLang="fi-FI" sz="32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Organisaatiorajat ylittäviä </a:t>
            </a:r>
            <a:r>
              <a:rPr lang="fi-FI" altLang="fi-FI" sz="32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johtajuuksia</a:t>
            </a:r>
          </a:p>
          <a:p>
            <a:pPr marL="857250" lvl="1" indent="-457200">
              <a:defRPr/>
            </a:pPr>
            <a:r>
              <a:rPr lang="fi-FI" altLang="fi-FI" sz="32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Todelliset vaikutusmahdollisuudet ja </a:t>
            </a:r>
            <a:r>
              <a:rPr lang="fi-FI" altLang="fi-FI" sz="32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vastuut </a:t>
            </a:r>
            <a:r>
              <a:rPr lang="fi-FI" altLang="fi-FI" sz="32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eivät kohtaa?</a:t>
            </a:r>
            <a:endParaRPr lang="fi-FI" altLang="fi-FI" sz="3200" dirty="0"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457200" indent="-457200">
              <a:defRPr/>
            </a:pPr>
            <a:r>
              <a:rPr lang="fi-FI" altLang="fi-FI" sz="3200" dirty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Uudet kompleksisuusteorioihin pohjaavat johtamisopit </a:t>
            </a:r>
            <a:r>
              <a:rPr lang="fi-FI" altLang="fi-FI" sz="32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tulossa</a:t>
            </a:r>
          </a:p>
          <a:p>
            <a:pPr marL="457200" indent="-457200">
              <a:defRPr/>
            </a:pPr>
            <a:r>
              <a:rPr lang="fi-FI" altLang="fi-FI" sz="32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Kuka on johtaja, millä perusteilla ja mitä johdetaan, jos työprosessi koostuu verkostossa toimivista </a:t>
            </a:r>
            <a:r>
              <a:rPr lang="fi-FI" altLang="fi-FI" sz="3200" dirty="0" err="1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itsensätyöllistäjistä</a:t>
            </a:r>
            <a:r>
              <a:rPr lang="fi-FI" altLang="fi-FI" sz="3200" dirty="0" smtClean="0"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?</a:t>
            </a:r>
            <a:endParaRPr lang="fi-FI" altLang="fi-FI" sz="3200" dirty="0"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F49276-18B6-4F66-BF3E-56C167E1889A}" type="datetime1">
              <a:rPr lang="fi-FI" smtClean="0"/>
              <a:pPr>
                <a:defRPr/>
              </a:pPr>
              <a:t>7.11.2017</a:t>
            </a:fld>
            <a:endParaRPr lang="fi-FI" dirty="0"/>
          </a:p>
        </p:txBody>
      </p:sp>
      <p:sp>
        <p:nvSpPr>
          <p:cNvPr id="13517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Segoe UI Semilight" panose="020B0402040204020203" pitchFamily="34" charset="0"/>
                <a:cs typeface="Segoe UI" panose="020B050204020402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Segoe UI Semilight" panose="020B0402040204020203" pitchFamily="34" charset="0"/>
                <a:cs typeface="Segoe UI" panose="020B050204020402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6058C8F7-EE5D-4D3B-BEC9-80B59A0A568A}" type="slidenum">
              <a:rPr lang="fi-FI" altLang="fi-FI" sz="900">
                <a:solidFill>
                  <a:srgbClr val="0B0B0C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8</a:t>
            </a:fld>
            <a:endParaRPr lang="fi-FI" altLang="fi-FI" sz="900">
              <a:solidFill>
                <a:srgbClr val="0B0B0C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722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Pärjäämisessä olennaisia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fi-FI" dirty="0" smtClean="0"/>
              <a:t>Toimijuutta tukeva turvallisuuden tunne</a:t>
            </a:r>
          </a:p>
          <a:p>
            <a:r>
              <a:rPr lang="fi-FI" dirty="0" smtClean="0"/>
              <a:t>Osallisuuden ja osallistumismahdollisuuden kokemus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69746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a0c7317f-dcb9-485d-84da-bf6fec3725ca">Z3KAZQXCTMCE-4247-165</_dlc_DocId>
    <_dlc_DocIdUrl xmlns="a0c7317f-dcb9-485d-84da-bf6fec3725ca">
      <Url>https://sisalto.eduskunta.fi/FI/naineduskuntatoimii/julkaisut/aineistot/_layouts/15/DocIdRedir.aspx?ID=Z3KAZQXCTMCE-4247-165</Url>
      <Description>Z3KAZQXCTMCE-4247-165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9F9833D4C6D3D4E9455BA4A6DEA868D" ma:contentTypeVersion="1" ma:contentTypeDescription="Luo uusi asiakirja." ma:contentTypeScope="" ma:versionID="8b11c2e49929ab2fa9207fa4f1984b60">
  <xsd:schema xmlns:xsd="http://www.w3.org/2001/XMLSchema" xmlns:xs="http://www.w3.org/2001/XMLSchema" xmlns:p="http://schemas.microsoft.com/office/2006/metadata/properties" xmlns:ns1="http://schemas.microsoft.com/sharepoint/v3" xmlns:ns2="a0c7317f-dcb9-485d-84da-bf6fec3725ca" targetNamespace="http://schemas.microsoft.com/office/2006/metadata/properties" ma:root="true" ma:fieldsID="3d5810f1b070a81138a65c2d94969037" ns1:_="" ns2:_="">
    <xsd:import namespace="http://schemas.microsoft.com/sharepoint/v3"/>
    <xsd:import namespace="a0c7317f-dcb9-485d-84da-bf6fec3725c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hidden="true" ma:internalName="PublishingStartDate">
      <xsd:simpleType>
        <xsd:restriction base="dms:Unknown"/>
      </xsd:simpleType>
    </xsd:element>
    <xsd:element name="PublishingExpirationDate" ma:index="12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7317f-dcb9-485d-84da-bf6fec3725c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ysyvä tunniste" ma:description="Tunniste säilytetään lisättäessä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DEF1D6-65B4-43A6-9D18-BF9A1CE48C97}"/>
</file>

<file path=customXml/itemProps2.xml><?xml version="1.0" encoding="utf-8"?>
<ds:datastoreItem xmlns:ds="http://schemas.openxmlformats.org/officeDocument/2006/customXml" ds:itemID="{910B3E3E-D9BF-46A7-8F52-CA48E8BE470C}"/>
</file>

<file path=customXml/itemProps3.xml><?xml version="1.0" encoding="utf-8"?>
<ds:datastoreItem xmlns:ds="http://schemas.openxmlformats.org/officeDocument/2006/customXml" ds:itemID="{F2199E42-21BF-4A05-B6F9-D6AC6EE963CD}"/>
</file>

<file path=customXml/itemProps4.xml><?xml version="1.0" encoding="utf-8"?>
<ds:datastoreItem xmlns:ds="http://schemas.openxmlformats.org/officeDocument/2006/customXml" ds:itemID="{D950B47B-FE09-479D-933D-D765878CE96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687</Words>
  <Application>Microsoft Office PowerPoint</Application>
  <PresentationFormat>Widescreen</PresentationFormat>
  <Paragraphs>106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Segoe UI</vt:lpstr>
      <vt:lpstr>Verdana</vt:lpstr>
      <vt:lpstr>Wingdings</vt:lpstr>
      <vt:lpstr>Office Theme</vt:lpstr>
      <vt:lpstr>Miten pärjätä kun työelämä, työsuhteet ja työyhteisöt muuttuvat?</vt:lpstr>
      <vt:lpstr>Kahdesta keskustelusta jaettuun ymmärrykseen työn murroksesta</vt:lpstr>
      <vt:lpstr>Pärjääminen edellyttää keskusteluja työn käsitteestä ja tavoitteesta</vt:lpstr>
      <vt:lpstr>Keskeisiä muutoksia pärjäämisen ympäristössä</vt:lpstr>
      <vt:lpstr>(Palkka)työntekijä ja työsuhde -&gt; monityösuhteisuus</vt:lpstr>
      <vt:lpstr>Työyhteisö -&gt; työyhteisöjen kudelmat</vt:lpstr>
      <vt:lpstr>Työpaikka -&gt; moninaiset työnteon paikat</vt:lpstr>
      <vt:lpstr>Työn organisointi ja johtaminen -&gt;</vt:lpstr>
      <vt:lpstr>Pärjäämisessä olennaisia</vt:lpstr>
      <vt:lpstr>Mistä saavuttaa turvallisuuden tunne ennustettavien polkujen jälkeisessä yhteiskunnassa?</vt:lpstr>
      <vt:lpstr>Miten rakentuu osallisuuden kokemus?</vt:lpstr>
      <vt:lpstr>Ihmiset pärjäävät omannäköisessään työssä ja yhteiskunnassa, jonka tavoitteen asettamiseen ja instituutioiden rakentamiseen he ovat saaneet osallistua.</vt:lpstr>
    </vt:vector>
  </TitlesOfParts>
  <Company>Tampereen yliopisto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Miten pärjätä kun työelämä, työsuhteet ja työyhteisöt muuttuvat?</dc:title>
  <dc:creator>Anu Järvensivu</dc:creator>
  <cp:lastModifiedBy>Anu Järvensivu</cp:lastModifiedBy>
  <cp:revision>28</cp:revision>
  <cp:lastPrinted>2017-11-08T09:29:06Z</cp:lastPrinted>
  <dcterms:created xsi:type="dcterms:W3CDTF">2017-11-07T12:53:35Z</dcterms:created>
  <dcterms:modified xsi:type="dcterms:W3CDTF">2017-11-08T12:00:23Z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0x01010029F9833D4C6D3D4E9455BA4A6DEA868D</vt:lpwstr>
  </property>
  <property fmtid="{D5CDD505-2E9C-101B-9397-08002B2CF9AE}" pid="3" name="_dlc_DocIdItemGuid">
    <vt:lpwstr>ebafc231-b53c-49f4-b338-2ff3a8824597</vt:lpwstr>
  </property>
</Properties>
</file>